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58" r:id="rId3"/>
    <p:sldId id="260" r:id="rId4"/>
    <p:sldId id="261" r:id="rId5"/>
    <p:sldId id="262" r:id="rId6"/>
    <p:sldId id="263"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8" d="100"/>
          <a:sy n="68" d="100"/>
        </p:scale>
        <p:origin x="9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929BCE-7DF8-4F05-9BA4-3B7D3F861A9A}"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8604E5D-ACCE-419C-A24A-A8F79A836A0E}">
      <dgm:prSet/>
      <dgm:spPr/>
      <dgm:t>
        <a:bodyPr/>
        <a:lstStyle/>
        <a:p>
          <a:r>
            <a:rPr lang="en-US"/>
            <a:t>▸ Establishing CI/CD comes with a high amount of initial</a:t>
          </a:r>
        </a:p>
      </dgm:t>
    </dgm:pt>
    <dgm:pt modelId="{5E85930A-08E5-4894-B26A-5288EF7B186A}" type="parTrans" cxnId="{80D26321-B1C2-47EA-846E-00A4D3D1F9B6}">
      <dgm:prSet/>
      <dgm:spPr/>
      <dgm:t>
        <a:bodyPr/>
        <a:lstStyle/>
        <a:p>
          <a:endParaRPr lang="en-US"/>
        </a:p>
      </dgm:t>
    </dgm:pt>
    <dgm:pt modelId="{9ADB1F91-34EA-45CF-86E8-E3969F95667E}" type="sibTrans" cxnId="{80D26321-B1C2-47EA-846E-00A4D3D1F9B6}">
      <dgm:prSet/>
      <dgm:spPr/>
      <dgm:t>
        <a:bodyPr/>
        <a:lstStyle/>
        <a:p>
          <a:endParaRPr lang="en-US"/>
        </a:p>
      </dgm:t>
    </dgm:pt>
    <dgm:pt modelId="{891662DF-1591-4A7D-84BC-CC3FA8512C5F}">
      <dgm:prSet/>
      <dgm:spPr/>
      <dgm:t>
        <a:bodyPr/>
        <a:lstStyle/>
        <a:p>
          <a:r>
            <a:rPr lang="en-US"/>
            <a:t>cost and learning. At first sight this might seem</a:t>
          </a:r>
        </a:p>
      </dgm:t>
    </dgm:pt>
    <dgm:pt modelId="{0100557F-9391-435D-A9DB-67074F8EFDE3}" type="parTrans" cxnId="{57B54A6C-17AF-4BA2-8369-C9FFA6F9978F}">
      <dgm:prSet/>
      <dgm:spPr/>
      <dgm:t>
        <a:bodyPr/>
        <a:lstStyle/>
        <a:p>
          <a:endParaRPr lang="en-US"/>
        </a:p>
      </dgm:t>
    </dgm:pt>
    <dgm:pt modelId="{84E5C69F-942C-4191-B2DE-792846D31E4C}" type="sibTrans" cxnId="{57B54A6C-17AF-4BA2-8369-C9FFA6F9978F}">
      <dgm:prSet/>
      <dgm:spPr/>
      <dgm:t>
        <a:bodyPr/>
        <a:lstStyle/>
        <a:p>
          <a:endParaRPr lang="en-US"/>
        </a:p>
      </dgm:t>
    </dgm:pt>
    <dgm:pt modelId="{5E44F981-9586-43F6-A043-8DE7A9C3300C}">
      <dgm:prSet/>
      <dgm:spPr/>
      <dgm:t>
        <a:bodyPr/>
        <a:lstStyle/>
        <a:p>
          <a:r>
            <a:rPr lang="en-US"/>
            <a:t>overwhelming compared to current best practices</a:t>
          </a:r>
        </a:p>
      </dgm:t>
    </dgm:pt>
    <dgm:pt modelId="{8BA149A8-5CB9-4CBB-8488-71CCF6F67BA4}" type="parTrans" cxnId="{0319ABF6-BBD4-4388-B045-2D6F003996AE}">
      <dgm:prSet/>
      <dgm:spPr/>
      <dgm:t>
        <a:bodyPr/>
        <a:lstStyle/>
        <a:p>
          <a:endParaRPr lang="en-US"/>
        </a:p>
      </dgm:t>
    </dgm:pt>
    <dgm:pt modelId="{B1C2998A-8EB4-4540-82A6-3A3F918C9109}" type="sibTrans" cxnId="{0319ABF6-BBD4-4388-B045-2D6F003996AE}">
      <dgm:prSet/>
      <dgm:spPr/>
      <dgm:t>
        <a:bodyPr/>
        <a:lstStyle/>
        <a:p>
          <a:endParaRPr lang="en-US"/>
        </a:p>
      </dgm:t>
    </dgm:pt>
    <dgm:pt modelId="{D1D63780-95AE-4137-B76A-DA0967196AE0}">
      <dgm:prSet/>
      <dgm:spPr/>
      <dgm:t>
        <a:bodyPr/>
        <a:lstStyle/>
        <a:p>
          <a:r>
            <a:rPr lang="en-US"/>
            <a:t>▸ Delivering CI/CD pipelines is not a one time effort, but</a:t>
          </a:r>
        </a:p>
      </dgm:t>
    </dgm:pt>
    <dgm:pt modelId="{085CF326-2D31-498B-9716-60EFE74122E6}" type="parTrans" cxnId="{2EF96FB5-324F-404F-BCA7-C1B59D540BD4}">
      <dgm:prSet/>
      <dgm:spPr/>
      <dgm:t>
        <a:bodyPr/>
        <a:lstStyle/>
        <a:p>
          <a:endParaRPr lang="en-US"/>
        </a:p>
      </dgm:t>
    </dgm:pt>
    <dgm:pt modelId="{22DB1CD0-C5BB-4B9A-A9FB-B6FDDB63EFB6}" type="sibTrans" cxnId="{2EF96FB5-324F-404F-BCA7-C1B59D540BD4}">
      <dgm:prSet/>
      <dgm:spPr/>
      <dgm:t>
        <a:bodyPr/>
        <a:lstStyle/>
        <a:p>
          <a:endParaRPr lang="en-US"/>
        </a:p>
      </dgm:t>
    </dgm:pt>
    <dgm:pt modelId="{A4701422-66BA-4984-B5C1-A3B2D2C7998C}">
      <dgm:prSet/>
      <dgm:spPr/>
      <dgm:t>
        <a:bodyPr/>
        <a:lstStyle/>
        <a:p>
          <a:r>
            <a:rPr lang="en-US"/>
            <a:t>requires constant support and maintenance as well as</a:t>
          </a:r>
        </a:p>
      </dgm:t>
    </dgm:pt>
    <dgm:pt modelId="{F2F5575C-2E63-4C16-B9CB-D1B7E222E3F3}" type="parTrans" cxnId="{B2329252-D548-44CF-827B-4DE797CD9703}">
      <dgm:prSet/>
      <dgm:spPr/>
      <dgm:t>
        <a:bodyPr/>
        <a:lstStyle/>
        <a:p>
          <a:endParaRPr lang="en-US"/>
        </a:p>
      </dgm:t>
    </dgm:pt>
    <dgm:pt modelId="{A6416AC6-28AC-4423-A933-5C646BB2BFD3}" type="sibTrans" cxnId="{B2329252-D548-44CF-827B-4DE797CD9703}">
      <dgm:prSet/>
      <dgm:spPr/>
      <dgm:t>
        <a:bodyPr/>
        <a:lstStyle/>
        <a:p>
          <a:endParaRPr lang="en-US"/>
        </a:p>
      </dgm:t>
    </dgm:pt>
    <dgm:pt modelId="{63ED8016-AB7A-42E6-9267-4A3278A8D9CF}">
      <dgm:prSet/>
      <dgm:spPr/>
      <dgm:t>
        <a:bodyPr/>
        <a:lstStyle/>
        <a:p>
          <a:r>
            <a:rPr lang="en-US"/>
            <a:t>continuous development and improvement</a:t>
          </a:r>
        </a:p>
      </dgm:t>
    </dgm:pt>
    <dgm:pt modelId="{3E724622-4D9A-4074-8F40-15C846EC28A8}" type="parTrans" cxnId="{BBC7632F-D744-4921-A413-C4E92B8749F5}">
      <dgm:prSet/>
      <dgm:spPr/>
      <dgm:t>
        <a:bodyPr/>
        <a:lstStyle/>
        <a:p>
          <a:endParaRPr lang="en-US"/>
        </a:p>
      </dgm:t>
    </dgm:pt>
    <dgm:pt modelId="{0B9FCCEF-7C57-4032-86E6-2EA2BCD21716}" type="sibTrans" cxnId="{BBC7632F-D744-4921-A413-C4E92B8749F5}">
      <dgm:prSet/>
      <dgm:spPr/>
      <dgm:t>
        <a:bodyPr/>
        <a:lstStyle/>
        <a:p>
          <a:endParaRPr lang="en-US"/>
        </a:p>
      </dgm:t>
    </dgm:pt>
    <dgm:pt modelId="{DD7A5BB6-FAF8-43DC-91E9-7C257B9033BE}">
      <dgm:prSet/>
      <dgm:spPr/>
      <dgm:t>
        <a:bodyPr/>
        <a:lstStyle/>
        <a:p>
          <a:r>
            <a:rPr lang="en-US"/>
            <a:t>▸ Even though there are some challenges, CI/CD will</a:t>
          </a:r>
        </a:p>
      </dgm:t>
    </dgm:pt>
    <dgm:pt modelId="{7E9D9D44-5211-44E9-9F2D-E5C35E27B77D}" type="parTrans" cxnId="{7BEB7707-CE9C-45C2-8499-7A4C999D38AA}">
      <dgm:prSet/>
      <dgm:spPr/>
      <dgm:t>
        <a:bodyPr/>
        <a:lstStyle/>
        <a:p>
          <a:endParaRPr lang="en-US"/>
        </a:p>
      </dgm:t>
    </dgm:pt>
    <dgm:pt modelId="{E403788A-DB73-4475-9C87-25B5FF9BF6B0}" type="sibTrans" cxnId="{7BEB7707-CE9C-45C2-8499-7A4C999D38AA}">
      <dgm:prSet/>
      <dgm:spPr/>
      <dgm:t>
        <a:bodyPr/>
        <a:lstStyle/>
        <a:p>
          <a:endParaRPr lang="en-US"/>
        </a:p>
      </dgm:t>
    </dgm:pt>
    <dgm:pt modelId="{EF5EC256-5BE8-4611-850A-EA7C61650174}">
      <dgm:prSet/>
      <dgm:spPr/>
      <dgm:t>
        <a:bodyPr/>
        <a:lstStyle/>
        <a:p>
          <a:r>
            <a:rPr lang="en-US"/>
            <a:t>improve overall business processes and dramatically</a:t>
          </a:r>
        </a:p>
      </dgm:t>
    </dgm:pt>
    <dgm:pt modelId="{0FC9CFD6-6E1A-4577-9DF3-9D03307A83DE}" type="parTrans" cxnId="{2D1593A8-893D-4C22-AB45-910EB1FA7977}">
      <dgm:prSet/>
      <dgm:spPr/>
      <dgm:t>
        <a:bodyPr/>
        <a:lstStyle/>
        <a:p>
          <a:endParaRPr lang="en-US"/>
        </a:p>
      </dgm:t>
    </dgm:pt>
    <dgm:pt modelId="{57539B25-3E19-4C64-9457-0ADFC24F7A0C}" type="sibTrans" cxnId="{2D1593A8-893D-4C22-AB45-910EB1FA7977}">
      <dgm:prSet/>
      <dgm:spPr/>
      <dgm:t>
        <a:bodyPr/>
        <a:lstStyle/>
        <a:p>
          <a:endParaRPr lang="en-US"/>
        </a:p>
      </dgm:t>
    </dgm:pt>
    <dgm:pt modelId="{C91DF358-31B9-4914-9F6B-F97B164AE229}">
      <dgm:prSet/>
      <dgm:spPr/>
      <dgm:t>
        <a:bodyPr/>
        <a:lstStyle/>
        <a:p>
          <a:r>
            <a:rPr lang="en-US"/>
            <a:t>reduce costs on the long run</a:t>
          </a:r>
        </a:p>
      </dgm:t>
    </dgm:pt>
    <dgm:pt modelId="{553455F4-D092-4710-B9CC-F060A5F7F167}" type="parTrans" cxnId="{C36A1D5E-7853-4D46-9E89-B4BB9DC238CE}">
      <dgm:prSet/>
      <dgm:spPr/>
      <dgm:t>
        <a:bodyPr/>
        <a:lstStyle/>
        <a:p>
          <a:endParaRPr lang="en-US"/>
        </a:p>
      </dgm:t>
    </dgm:pt>
    <dgm:pt modelId="{67971859-91EB-47DB-A23B-75BD3034C5FF}" type="sibTrans" cxnId="{C36A1D5E-7853-4D46-9E89-B4BB9DC238CE}">
      <dgm:prSet/>
      <dgm:spPr/>
      <dgm:t>
        <a:bodyPr/>
        <a:lstStyle/>
        <a:p>
          <a:endParaRPr lang="en-US"/>
        </a:p>
      </dgm:t>
    </dgm:pt>
    <dgm:pt modelId="{B189DF9E-7606-47E1-92A2-0B145B4F13E2}" type="pres">
      <dgm:prSet presAssocID="{A8929BCE-7DF8-4F05-9BA4-3B7D3F861A9A}" presName="diagram" presStyleCnt="0">
        <dgm:presLayoutVars>
          <dgm:dir/>
          <dgm:resizeHandles val="exact"/>
        </dgm:presLayoutVars>
      </dgm:prSet>
      <dgm:spPr/>
    </dgm:pt>
    <dgm:pt modelId="{4EC23DA7-7C3B-4FD8-A909-6F561899CF15}" type="pres">
      <dgm:prSet presAssocID="{D8604E5D-ACCE-419C-A24A-A8F79A836A0E}" presName="node" presStyleLbl="node1" presStyleIdx="0" presStyleCnt="9">
        <dgm:presLayoutVars>
          <dgm:bulletEnabled val="1"/>
        </dgm:presLayoutVars>
      </dgm:prSet>
      <dgm:spPr/>
    </dgm:pt>
    <dgm:pt modelId="{36E2BFBE-7DED-485F-83FC-C5D04465F661}" type="pres">
      <dgm:prSet presAssocID="{9ADB1F91-34EA-45CF-86E8-E3969F95667E}" presName="sibTrans" presStyleCnt="0"/>
      <dgm:spPr/>
    </dgm:pt>
    <dgm:pt modelId="{9F594D25-402A-4DDF-B045-EC2D5D957C68}" type="pres">
      <dgm:prSet presAssocID="{891662DF-1591-4A7D-84BC-CC3FA8512C5F}" presName="node" presStyleLbl="node1" presStyleIdx="1" presStyleCnt="9">
        <dgm:presLayoutVars>
          <dgm:bulletEnabled val="1"/>
        </dgm:presLayoutVars>
      </dgm:prSet>
      <dgm:spPr/>
    </dgm:pt>
    <dgm:pt modelId="{710E2B71-1268-4262-B325-85A5FEB0D877}" type="pres">
      <dgm:prSet presAssocID="{84E5C69F-942C-4191-B2DE-792846D31E4C}" presName="sibTrans" presStyleCnt="0"/>
      <dgm:spPr/>
    </dgm:pt>
    <dgm:pt modelId="{9D248E62-1E8F-4EB5-B199-4B7FF418E571}" type="pres">
      <dgm:prSet presAssocID="{5E44F981-9586-43F6-A043-8DE7A9C3300C}" presName="node" presStyleLbl="node1" presStyleIdx="2" presStyleCnt="9">
        <dgm:presLayoutVars>
          <dgm:bulletEnabled val="1"/>
        </dgm:presLayoutVars>
      </dgm:prSet>
      <dgm:spPr/>
    </dgm:pt>
    <dgm:pt modelId="{016B6860-D0EF-401E-8EC2-F57CC1A3C058}" type="pres">
      <dgm:prSet presAssocID="{B1C2998A-8EB4-4540-82A6-3A3F918C9109}" presName="sibTrans" presStyleCnt="0"/>
      <dgm:spPr/>
    </dgm:pt>
    <dgm:pt modelId="{9D81EC98-D960-4DAD-966C-925C6E2DD408}" type="pres">
      <dgm:prSet presAssocID="{D1D63780-95AE-4137-B76A-DA0967196AE0}" presName="node" presStyleLbl="node1" presStyleIdx="3" presStyleCnt="9">
        <dgm:presLayoutVars>
          <dgm:bulletEnabled val="1"/>
        </dgm:presLayoutVars>
      </dgm:prSet>
      <dgm:spPr/>
    </dgm:pt>
    <dgm:pt modelId="{847C1A5B-CCB9-42E2-BDB6-E3272565F9C7}" type="pres">
      <dgm:prSet presAssocID="{22DB1CD0-C5BB-4B9A-A9FB-B6FDDB63EFB6}" presName="sibTrans" presStyleCnt="0"/>
      <dgm:spPr/>
    </dgm:pt>
    <dgm:pt modelId="{2F1FE5E3-1D5E-49D0-B725-8A39C9B6F0C8}" type="pres">
      <dgm:prSet presAssocID="{A4701422-66BA-4984-B5C1-A3B2D2C7998C}" presName="node" presStyleLbl="node1" presStyleIdx="4" presStyleCnt="9">
        <dgm:presLayoutVars>
          <dgm:bulletEnabled val="1"/>
        </dgm:presLayoutVars>
      </dgm:prSet>
      <dgm:spPr/>
    </dgm:pt>
    <dgm:pt modelId="{E3A6497F-7C31-4AA3-AD25-2E8DCAD5D817}" type="pres">
      <dgm:prSet presAssocID="{A6416AC6-28AC-4423-A933-5C646BB2BFD3}" presName="sibTrans" presStyleCnt="0"/>
      <dgm:spPr/>
    </dgm:pt>
    <dgm:pt modelId="{5221D4D8-E2AE-4A6C-9218-9DCA56D01E3C}" type="pres">
      <dgm:prSet presAssocID="{63ED8016-AB7A-42E6-9267-4A3278A8D9CF}" presName="node" presStyleLbl="node1" presStyleIdx="5" presStyleCnt="9">
        <dgm:presLayoutVars>
          <dgm:bulletEnabled val="1"/>
        </dgm:presLayoutVars>
      </dgm:prSet>
      <dgm:spPr/>
    </dgm:pt>
    <dgm:pt modelId="{B167957F-AF87-4E2C-A5D4-ED8FCD330D53}" type="pres">
      <dgm:prSet presAssocID="{0B9FCCEF-7C57-4032-86E6-2EA2BCD21716}" presName="sibTrans" presStyleCnt="0"/>
      <dgm:spPr/>
    </dgm:pt>
    <dgm:pt modelId="{20BA3A8D-7268-4CA9-87C2-591400803428}" type="pres">
      <dgm:prSet presAssocID="{DD7A5BB6-FAF8-43DC-91E9-7C257B9033BE}" presName="node" presStyleLbl="node1" presStyleIdx="6" presStyleCnt="9">
        <dgm:presLayoutVars>
          <dgm:bulletEnabled val="1"/>
        </dgm:presLayoutVars>
      </dgm:prSet>
      <dgm:spPr/>
    </dgm:pt>
    <dgm:pt modelId="{4B7917FC-B895-4721-B0D1-0747392A24B7}" type="pres">
      <dgm:prSet presAssocID="{E403788A-DB73-4475-9C87-25B5FF9BF6B0}" presName="sibTrans" presStyleCnt="0"/>
      <dgm:spPr/>
    </dgm:pt>
    <dgm:pt modelId="{2133C08C-399C-4AB1-B028-F83D05532A75}" type="pres">
      <dgm:prSet presAssocID="{EF5EC256-5BE8-4611-850A-EA7C61650174}" presName="node" presStyleLbl="node1" presStyleIdx="7" presStyleCnt="9">
        <dgm:presLayoutVars>
          <dgm:bulletEnabled val="1"/>
        </dgm:presLayoutVars>
      </dgm:prSet>
      <dgm:spPr/>
    </dgm:pt>
    <dgm:pt modelId="{D910DD9B-74F0-43DB-9E84-684E35908744}" type="pres">
      <dgm:prSet presAssocID="{57539B25-3E19-4C64-9457-0ADFC24F7A0C}" presName="sibTrans" presStyleCnt="0"/>
      <dgm:spPr/>
    </dgm:pt>
    <dgm:pt modelId="{ECA1EBBE-9733-411A-BA7D-D4C4EBFCCE8F}" type="pres">
      <dgm:prSet presAssocID="{C91DF358-31B9-4914-9F6B-F97B164AE229}" presName="node" presStyleLbl="node1" presStyleIdx="8" presStyleCnt="9">
        <dgm:presLayoutVars>
          <dgm:bulletEnabled val="1"/>
        </dgm:presLayoutVars>
      </dgm:prSet>
      <dgm:spPr/>
    </dgm:pt>
  </dgm:ptLst>
  <dgm:cxnLst>
    <dgm:cxn modelId="{7BEB7707-CE9C-45C2-8499-7A4C999D38AA}" srcId="{A8929BCE-7DF8-4F05-9BA4-3B7D3F861A9A}" destId="{DD7A5BB6-FAF8-43DC-91E9-7C257B9033BE}" srcOrd="6" destOrd="0" parTransId="{7E9D9D44-5211-44E9-9F2D-E5C35E27B77D}" sibTransId="{E403788A-DB73-4475-9C87-25B5FF9BF6B0}"/>
    <dgm:cxn modelId="{DD54A710-F5E3-4DF5-A912-A67DCE88C9F8}" type="presOf" srcId="{A8929BCE-7DF8-4F05-9BA4-3B7D3F861A9A}" destId="{B189DF9E-7606-47E1-92A2-0B145B4F13E2}" srcOrd="0" destOrd="0" presId="urn:microsoft.com/office/officeart/2005/8/layout/default"/>
    <dgm:cxn modelId="{5C4EEF10-2A15-412A-AD7E-0EA711843578}" type="presOf" srcId="{D1D63780-95AE-4137-B76A-DA0967196AE0}" destId="{9D81EC98-D960-4DAD-966C-925C6E2DD408}" srcOrd="0" destOrd="0" presId="urn:microsoft.com/office/officeart/2005/8/layout/default"/>
    <dgm:cxn modelId="{80D26321-B1C2-47EA-846E-00A4D3D1F9B6}" srcId="{A8929BCE-7DF8-4F05-9BA4-3B7D3F861A9A}" destId="{D8604E5D-ACCE-419C-A24A-A8F79A836A0E}" srcOrd="0" destOrd="0" parTransId="{5E85930A-08E5-4894-B26A-5288EF7B186A}" sibTransId="{9ADB1F91-34EA-45CF-86E8-E3969F95667E}"/>
    <dgm:cxn modelId="{3C1A3D26-1C09-4794-9F83-33F44EB60FAB}" type="presOf" srcId="{891662DF-1591-4A7D-84BC-CC3FA8512C5F}" destId="{9F594D25-402A-4DDF-B045-EC2D5D957C68}" srcOrd="0" destOrd="0" presId="urn:microsoft.com/office/officeart/2005/8/layout/default"/>
    <dgm:cxn modelId="{BBC7632F-D744-4921-A413-C4E92B8749F5}" srcId="{A8929BCE-7DF8-4F05-9BA4-3B7D3F861A9A}" destId="{63ED8016-AB7A-42E6-9267-4A3278A8D9CF}" srcOrd="5" destOrd="0" parTransId="{3E724622-4D9A-4074-8F40-15C846EC28A8}" sibTransId="{0B9FCCEF-7C57-4032-86E6-2EA2BCD21716}"/>
    <dgm:cxn modelId="{C36A1D5E-7853-4D46-9E89-B4BB9DC238CE}" srcId="{A8929BCE-7DF8-4F05-9BA4-3B7D3F861A9A}" destId="{C91DF358-31B9-4914-9F6B-F97B164AE229}" srcOrd="8" destOrd="0" parTransId="{553455F4-D092-4710-B9CC-F060A5F7F167}" sibTransId="{67971859-91EB-47DB-A23B-75BD3034C5FF}"/>
    <dgm:cxn modelId="{57B54A6C-17AF-4BA2-8369-C9FFA6F9978F}" srcId="{A8929BCE-7DF8-4F05-9BA4-3B7D3F861A9A}" destId="{891662DF-1591-4A7D-84BC-CC3FA8512C5F}" srcOrd="1" destOrd="0" parTransId="{0100557F-9391-435D-A9DB-67074F8EFDE3}" sibTransId="{84E5C69F-942C-4191-B2DE-792846D31E4C}"/>
    <dgm:cxn modelId="{B2329252-D548-44CF-827B-4DE797CD9703}" srcId="{A8929BCE-7DF8-4F05-9BA4-3B7D3F861A9A}" destId="{A4701422-66BA-4984-B5C1-A3B2D2C7998C}" srcOrd="4" destOrd="0" parTransId="{F2F5575C-2E63-4C16-B9CB-D1B7E222E3F3}" sibTransId="{A6416AC6-28AC-4423-A933-5C646BB2BFD3}"/>
    <dgm:cxn modelId="{6E57A852-6C7B-421B-823F-0E36086736AD}" type="presOf" srcId="{DD7A5BB6-FAF8-43DC-91E9-7C257B9033BE}" destId="{20BA3A8D-7268-4CA9-87C2-591400803428}" srcOrd="0" destOrd="0" presId="urn:microsoft.com/office/officeart/2005/8/layout/default"/>
    <dgm:cxn modelId="{22239A54-F5E9-472A-B69C-29FCB65EF921}" type="presOf" srcId="{A4701422-66BA-4984-B5C1-A3B2D2C7998C}" destId="{2F1FE5E3-1D5E-49D0-B725-8A39C9B6F0C8}" srcOrd="0" destOrd="0" presId="urn:microsoft.com/office/officeart/2005/8/layout/default"/>
    <dgm:cxn modelId="{B32B9776-6E3B-446E-81FA-D599265ACD4C}" type="presOf" srcId="{63ED8016-AB7A-42E6-9267-4A3278A8D9CF}" destId="{5221D4D8-E2AE-4A6C-9218-9DCA56D01E3C}" srcOrd="0" destOrd="0" presId="urn:microsoft.com/office/officeart/2005/8/layout/default"/>
    <dgm:cxn modelId="{A3E54E94-3653-4307-9EEA-6939857048C6}" type="presOf" srcId="{5E44F981-9586-43F6-A043-8DE7A9C3300C}" destId="{9D248E62-1E8F-4EB5-B199-4B7FF418E571}" srcOrd="0" destOrd="0" presId="urn:microsoft.com/office/officeart/2005/8/layout/default"/>
    <dgm:cxn modelId="{2D1593A8-893D-4C22-AB45-910EB1FA7977}" srcId="{A8929BCE-7DF8-4F05-9BA4-3B7D3F861A9A}" destId="{EF5EC256-5BE8-4611-850A-EA7C61650174}" srcOrd="7" destOrd="0" parTransId="{0FC9CFD6-6E1A-4577-9DF3-9D03307A83DE}" sibTransId="{57539B25-3E19-4C64-9457-0ADFC24F7A0C}"/>
    <dgm:cxn modelId="{2EF96FB5-324F-404F-BCA7-C1B59D540BD4}" srcId="{A8929BCE-7DF8-4F05-9BA4-3B7D3F861A9A}" destId="{D1D63780-95AE-4137-B76A-DA0967196AE0}" srcOrd="3" destOrd="0" parTransId="{085CF326-2D31-498B-9716-60EFE74122E6}" sibTransId="{22DB1CD0-C5BB-4B9A-A9FB-B6FDDB63EFB6}"/>
    <dgm:cxn modelId="{3AC170B5-7A16-4F8E-981B-3CADF07E02FC}" type="presOf" srcId="{D8604E5D-ACCE-419C-A24A-A8F79A836A0E}" destId="{4EC23DA7-7C3B-4FD8-A909-6F561899CF15}" srcOrd="0" destOrd="0" presId="urn:microsoft.com/office/officeart/2005/8/layout/default"/>
    <dgm:cxn modelId="{EC9118CB-B13D-4A97-B933-5EA8545C2778}" type="presOf" srcId="{C91DF358-31B9-4914-9F6B-F97B164AE229}" destId="{ECA1EBBE-9733-411A-BA7D-D4C4EBFCCE8F}" srcOrd="0" destOrd="0" presId="urn:microsoft.com/office/officeart/2005/8/layout/default"/>
    <dgm:cxn modelId="{0319ABF6-BBD4-4388-B045-2D6F003996AE}" srcId="{A8929BCE-7DF8-4F05-9BA4-3B7D3F861A9A}" destId="{5E44F981-9586-43F6-A043-8DE7A9C3300C}" srcOrd="2" destOrd="0" parTransId="{8BA149A8-5CB9-4CBB-8488-71CCF6F67BA4}" sibTransId="{B1C2998A-8EB4-4540-82A6-3A3F918C9109}"/>
    <dgm:cxn modelId="{AA7EEFF9-26C4-4D34-B131-07107C4B5836}" type="presOf" srcId="{EF5EC256-5BE8-4611-850A-EA7C61650174}" destId="{2133C08C-399C-4AB1-B028-F83D05532A75}" srcOrd="0" destOrd="0" presId="urn:microsoft.com/office/officeart/2005/8/layout/default"/>
    <dgm:cxn modelId="{8D9CD24D-556C-4B28-AB1E-94DA1E9E9492}" type="presParOf" srcId="{B189DF9E-7606-47E1-92A2-0B145B4F13E2}" destId="{4EC23DA7-7C3B-4FD8-A909-6F561899CF15}" srcOrd="0" destOrd="0" presId="urn:microsoft.com/office/officeart/2005/8/layout/default"/>
    <dgm:cxn modelId="{043AD1AC-9948-40E3-AB69-318FE3A80F78}" type="presParOf" srcId="{B189DF9E-7606-47E1-92A2-0B145B4F13E2}" destId="{36E2BFBE-7DED-485F-83FC-C5D04465F661}" srcOrd="1" destOrd="0" presId="urn:microsoft.com/office/officeart/2005/8/layout/default"/>
    <dgm:cxn modelId="{081D8794-8810-4DCE-9740-E2C021D9372C}" type="presParOf" srcId="{B189DF9E-7606-47E1-92A2-0B145B4F13E2}" destId="{9F594D25-402A-4DDF-B045-EC2D5D957C68}" srcOrd="2" destOrd="0" presId="urn:microsoft.com/office/officeart/2005/8/layout/default"/>
    <dgm:cxn modelId="{7B041099-62C2-4E18-A4D6-FF0C28F04858}" type="presParOf" srcId="{B189DF9E-7606-47E1-92A2-0B145B4F13E2}" destId="{710E2B71-1268-4262-B325-85A5FEB0D877}" srcOrd="3" destOrd="0" presId="urn:microsoft.com/office/officeart/2005/8/layout/default"/>
    <dgm:cxn modelId="{595DC225-5983-49DD-A3D4-CEB659D5E51A}" type="presParOf" srcId="{B189DF9E-7606-47E1-92A2-0B145B4F13E2}" destId="{9D248E62-1E8F-4EB5-B199-4B7FF418E571}" srcOrd="4" destOrd="0" presId="urn:microsoft.com/office/officeart/2005/8/layout/default"/>
    <dgm:cxn modelId="{92AC0D05-4A4B-43C7-A5C8-03B09C5E6CFB}" type="presParOf" srcId="{B189DF9E-7606-47E1-92A2-0B145B4F13E2}" destId="{016B6860-D0EF-401E-8EC2-F57CC1A3C058}" srcOrd="5" destOrd="0" presId="urn:microsoft.com/office/officeart/2005/8/layout/default"/>
    <dgm:cxn modelId="{96CD7230-D9DB-47BB-9B35-FA9421B1E51C}" type="presParOf" srcId="{B189DF9E-7606-47E1-92A2-0B145B4F13E2}" destId="{9D81EC98-D960-4DAD-966C-925C6E2DD408}" srcOrd="6" destOrd="0" presId="urn:microsoft.com/office/officeart/2005/8/layout/default"/>
    <dgm:cxn modelId="{25D6C91B-C895-4E7B-8A3D-85FB18DE95DB}" type="presParOf" srcId="{B189DF9E-7606-47E1-92A2-0B145B4F13E2}" destId="{847C1A5B-CCB9-42E2-BDB6-E3272565F9C7}" srcOrd="7" destOrd="0" presId="urn:microsoft.com/office/officeart/2005/8/layout/default"/>
    <dgm:cxn modelId="{2D90A8BB-F4EC-4C78-A4C9-71AEB90A625E}" type="presParOf" srcId="{B189DF9E-7606-47E1-92A2-0B145B4F13E2}" destId="{2F1FE5E3-1D5E-49D0-B725-8A39C9B6F0C8}" srcOrd="8" destOrd="0" presId="urn:microsoft.com/office/officeart/2005/8/layout/default"/>
    <dgm:cxn modelId="{C88BCA3F-6C64-4B87-B74C-43017427CAC7}" type="presParOf" srcId="{B189DF9E-7606-47E1-92A2-0B145B4F13E2}" destId="{E3A6497F-7C31-4AA3-AD25-2E8DCAD5D817}" srcOrd="9" destOrd="0" presId="urn:microsoft.com/office/officeart/2005/8/layout/default"/>
    <dgm:cxn modelId="{4DBC71FB-E236-44A2-9714-CE5C57A08781}" type="presParOf" srcId="{B189DF9E-7606-47E1-92A2-0B145B4F13E2}" destId="{5221D4D8-E2AE-4A6C-9218-9DCA56D01E3C}" srcOrd="10" destOrd="0" presId="urn:microsoft.com/office/officeart/2005/8/layout/default"/>
    <dgm:cxn modelId="{D801BC15-34E4-4AE8-9609-E2B87E175D40}" type="presParOf" srcId="{B189DF9E-7606-47E1-92A2-0B145B4F13E2}" destId="{B167957F-AF87-4E2C-A5D4-ED8FCD330D53}" srcOrd="11" destOrd="0" presId="urn:microsoft.com/office/officeart/2005/8/layout/default"/>
    <dgm:cxn modelId="{E3E49BEC-96CC-4320-9BAE-113695A1ED45}" type="presParOf" srcId="{B189DF9E-7606-47E1-92A2-0B145B4F13E2}" destId="{20BA3A8D-7268-4CA9-87C2-591400803428}" srcOrd="12" destOrd="0" presId="urn:microsoft.com/office/officeart/2005/8/layout/default"/>
    <dgm:cxn modelId="{17F27AFC-B5DC-4320-A286-355C923E74BD}" type="presParOf" srcId="{B189DF9E-7606-47E1-92A2-0B145B4F13E2}" destId="{4B7917FC-B895-4721-B0D1-0747392A24B7}" srcOrd="13" destOrd="0" presId="urn:microsoft.com/office/officeart/2005/8/layout/default"/>
    <dgm:cxn modelId="{876ACE53-E58E-48DE-834D-0696B5B59D7C}" type="presParOf" srcId="{B189DF9E-7606-47E1-92A2-0B145B4F13E2}" destId="{2133C08C-399C-4AB1-B028-F83D05532A75}" srcOrd="14" destOrd="0" presId="urn:microsoft.com/office/officeart/2005/8/layout/default"/>
    <dgm:cxn modelId="{B5EADCA1-06FF-4BDF-A3B3-2182F5492B8D}" type="presParOf" srcId="{B189DF9E-7606-47E1-92A2-0B145B4F13E2}" destId="{D910DD9B-74F0-43DB-9E84-684E35908744}" srcOrd="15" destOrd="0" presId="urn:microsoft.com/office/officeart/2005/8/layout/default"/>
    <dgm:cxn modelId="{251796F1-FB07-47D2-AFCC-F1908846A4F5}" type="presParOf" srcId="{B189DF9E-7606-47E1-92A2-0B145B4F13E2}" destId="{ECA1EBBE-9733-411A-BA7D-D4C4EBFCCE8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23DA7-7C3B-4FD8-A909-6F561899CF15}">
      <dsp:nvSpPr>
        <dsp:cNvPr id="0" name=""/>
        <dsp:cNvSpPr/>
      </dsp:nvSpPr>
      <dsp:spPr>
        <a:xfrm>
          <a:off x="569667" y="2278"/>
          <a:ext cx="2038759" cy="12232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 Establishing CI/CD comes with a high amount of initial</a:t>
          </a:r>
        </a:p>
      </dsp:txBody>
      <dsp:txXfrm>
        <a:off x="569667" y="2278"/>
        <a:ext cx="2038759" cy="1223255"/>
      </dsp:txXfrm>
    </dsp:sp>
    <dsp:sp modelId="{9F594D25-402A-4DDF-B045-EC2D5D957C68}">
      <dsp:nvSpPr>
        <dsp:cNvPr id="0" name=""/>
        <dsp:cNvSpPr/>
      </dsp:nvSpPr>
      <dsp:spPr>
        <a:xfrm>
          <a:off x="2812302" y="2278"/>
          <a:ext cx="2038759" cy="1223255"/>
        </a:xfrm>
        <a:prstGeom prst="rect">
          <a:avLst/>
        </a:prstGeom>
        <a:solidFill>
          <a:schemeClr val="accent2">
            <a:hueOff val="-189194"/>
            <a:satOff val="-85"/>
            <a:lumOff val="8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cost and learning. At first sight this might seem</a:t>
          </a:r>
        </a:p>
      </dsp:txBody>
      <dsp:txXfrm>
        <a:off x="2812302" y="2278"/>
        <a:ext cx="2038759" cy="1223255"/>
      </dsp:txXfrm>
    </dsp:sp>
    <dsp:sp modelId="{9D248E62-1E8F-4EB5-B199-4B7FF418E571}">
      <dsp:nvSpPr>
        <dsp:cNvPr id="0" name=""/>
        <dsp:cNvSpPr/>
      </dsp:nvSpPr>
      <dsp:spPr>
        <a:xfrm>
          <a:off x="5054937" y="2278"/>
          <a:ext cx="2038759" cy="1223255"/>
        </a:xfrm>
        <a:prstGeom prst="rect">
          <a:avLst/>
        </a:prstGeom>
        <a:solidFill>
          <a:schemeClr val="accent2">
            <a:hueOff val="-378387"/>
            <a:satOff val="-171"/>
            <a:lumOff val="1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overwhelming compared to current best practices</a:t>
          </a:r>
        </a:p>
      </dsp:txBody>
      <dsp:txXfrm>
        <a:off x="5054937" y="2278"/>
        <a:ext cx="2038759" cy="1223255"/>
      </dsp:txXfrm>
    </dsp:sp>
    <dsp:sp modelId="{9D81EC98-D960-4DAD-966C-925C6E2DD408}">
      <dsp:nvSpPr>
        <dsp:cNvPr id="0" name=""/>
        <dsp:cNvSpPr/>
      </dsp:nvSpPr>
      <dsp:spPr>
        <a:xfrm>
          <a:off x="7297573" y="2278"/>
          <a:ext cx="2038759" cy="1223255"/>
        </a:xfrm>
        <a:prstGeom prst="rect">
          <a:avLst/>
        </a:prstGeom>
        <a:solidFill>
          <a:schemeClr val="accent2">
            <a:hueOff val="-567581"/>
            <a:satOff val="-256"/>
            <a:lumOff val="25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 Delivering CI/CD pipelines is not a one time effort, but</a:t>
          </a:r>
        </a:p>
      </dsp:txBody>
      <dsp:txXfrm>
        <a:off x="7297573" y="2278"/>
        <a:ext cx="2038759" cy="1223255"/>
      </dsp:txXfrm>
    </dsp:sp>
    <dsp:sp modelId="{2F1FE5E3-1D5E-49D0-B725-8A39C9B6F0C8}">
      <dsp:nvSpPr>
        <dsp:cNvPr id="0" name=""/>
        <dsp:cNvSpPr/>
      </dsp:nvSpPr>
      <dsp:spPr>
        <a:xfrm>
          <a:off x="569667" y="1429409"/>
          <a:ext cx="2038759" cy="1223255"/>
        </a:xfrm>
        <a:prstGeom prst="rect">
          <a:avLst/>
        </a:prstGeom>
        <a:solidFill>
          <a:schemeClr val="accent2">
            <a:hueOff val="-756775"/>
            <a:satOff val="-341"/>
            <a:lumOff val="3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requires constant support and maintenance as well as</a:t>
          </a:r>
        </a:p>
      </dsp:txBody>
      <dsp:txXfrm>
        <a:off x="569667" y="1429409"/>
        <a:ext cx="2038759" cy="1223255"/>
      </dsp:txXfrm>
    </dsp:sp>
    <dsp:sp modelId="{5221D4D8-E2AE-4A6C-9218-9DCA56D01E3C}">
      <dsp:nvSpPr>
        <dsp:cNvPr id="0" name=""/>
        <dsp:cNvSpPr/>
      </dsp:nvSpPr>
      <dsp:spPr>
        <a:xfrm>
          <a:off x="2812302" y="1429409"/>
          <a:ext cx="2038759" cy="1223255"/>
        </a:xfrm>
        <a:prstGeom prst="rect">
          <a:avLst/>
        </a:prstGeom>
        <a:solidFill>
          <a:schemeClr val="accent2">
            <a:hueOff val="-945969"/>
            <a:satOff val="-427"/>
            <a:lumOff val="42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continuous development and improvement</a:t>
          </a:r>
        </a:p>
      </dsp:txBody>
      <dsp:txXfrm>
        <a:off x="2812302" y="1429409"/>
        <a:ext cx="2038759" cy="1223255"/>
      </dsp:txXfrm>
    </dsp:sp>
    <dsp:sp modelId="{20BA3A8D-7268-4CA9-87C2-591400803428}">
      <dsp:nvSpPr>
        <dsp:cNvPr id="0" name=""/>
        <dsp:cNvSpPr/>
      </dsp:nvSpPr>
      <dsp:spPr>
        <a:xfrm>
          <a:off x="5054937" y="1429409"/>
          <a:ext cx="2038759" cy="1223255"/>
        </a:xfrm>
        <a:prstGeom prst="rect">
          <a:avLst/>
        </a:prstGeom>
        <a:solidFill>
          <a:schemeClr val="accent2">
            <a:hueOff val="-1135162"/>
            <a:satOff val="-512"/>
            <a:lumOff val="51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 Even though there are some challenges, CI/CD will</a:t>
          </a:r>
        </a:p>
      </dsp:txBody>
      <dsp:txXfrm>
        <a:off x="5054937" y="1429409"/>
        <a:ext cx="2038759" cy="1223255"/>
      </dsp:txXfrm>
    </dsp:sp>
    <dsp:sp modelId="{2133C08C-399C-4AB1-B028-F83D05532A75}">
      <dsp:nvSpPr>
        <dsp:cNvPr id="0" name=""/>
        <dsp:cNvSpPr/>
      </dsp:nvSpPr>
      <dsp:spPr>
        <a:xfrm>
          <a:off x="7297573" y="1429409"/>
          <a:ext cx="2038759" cy="1223255"/>
        </a:xfrm>
        <a:prstGeom prst="rect">
          <a:avLst/>
        </a:prstGeom>
        <a:solidFill>
          <a:schemeClr val="accent2">
            <a:hueOff val="-1324356"/>
            <a:satOff val="-598"/>
            <a:lumOff val="60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improve overall business processes and dramatically</a:t>
          </a:r>
        </a:p>
      </dsp:txBody>
      <dsp:txXfrm>
        <a:off x="7297573" y="1429409"/>
        <a:ext cx="2038759" cy="1223255"/>
      </dsp:txXfrm>
    </dsp:sp>
    <dsp:sp modelId="{ECA1EBBE-9733-411A-BA7D-D4C4EBFCCE8F}">
      <dsp:nvSpPr>
        <dsp:cNvPr id="0" name=""/>
        <dsp:cNvSpPr/>
      </dsp:nvSpPr>
      <dsp:spPr>
        <a:xfrm>
          <a:off x="3933620" y="2856541"/>
          <a:ext cx="2038759" cy="1223255"/>
        </a:xfrm>
        <a:prstGeom prst="rect">
          <a:avLst/>
        </a:prstGeom>
        <a:solidFill>
          <a:schemeClr val="accent2">
            <a:hueOff val="-1513550"/>
            <a:satOff val="-683"/>
            <a:lumOff val="6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reduce costs on the long run</a:t>
          </a:r>
        </a:p>
      </dsp:txBody>
      <dsp:txXfrm>
        <a:off x="3933620" y="2856541"/>
        <a:ext cx="2038759" cy="122325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10/21/2022</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4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10/21/2022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97310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10/21/2022</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10/21/2022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5540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10/21/2022</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93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10/21/2022</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72101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10/21/2022</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08054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10/21/2022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70711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10/21/2022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181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10/21/2022</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55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10/21/2022</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3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10/21/2022</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89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BB0F8C9-0037-4A50-853D-AFE6B8F7F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BC54CA62-5BDE-6EA3-AC57-34E7BD5E4F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79" cy="6857998"/>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939092"/>
          </a:xfrm>
          <a:prstGeom prst="rect">
            <a:avLst/>
          </a:prstGeom>
          <a:ln>
            <a:noFill/>
          </a:ln>
          <a:effectLst>
            <a:outerShdw blurRad="203200" dist="101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DFDEE5-CD3A-4491-B5B9-1C26CE2D9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EDFCC-A468-B619-6B64-0AEBD53FE21A}"/>
              </a:ext>
            </a:extLst>
          </p:cNvPr>
          <p:cNvSpPr>
            <a:spLocks noGrp="1"/>
          </p:cNvSpPr>
          <p:nvPr>
            <p:ph type="ctrTitle"/>
          </p:nvPr>
        </p:nvSpPr>
        <p:spPr>
          <a:xfrm>
            <a:off x="589558" y="3848671"/>
            <a:ext cx="5474257" cy="2361059"/>
          </a:xfrm>
        </p:spPr>
        <p:txBody>
          <a:bodyPr anchor="ctr">
            <a:normAutofit/>
          </a:bodyPr>
          <a:lstStyle/>
          <a:p>
            <a:r>
              <a:rPr lang="en-US" sz="3600" dirty="0">
                <a:solidFill>
                  <a:srgbClr val="FFFFFF"/>
                </a:solidFill>
                <a:latin typeface="Arial" panose="020B0604020202020204" pitchFamily="34" charset="0"/>
              </a:rPr>
              <a:t>CI/CD Benefits</a:t>
            </a:r>
            <a:endParaRPr lang="en-US" sz="3600" dirty="0">
              <a:solidFill>
                <a:srgbClr val="FFFFFF"/>
              </a:solidFill>
            </a:endParaRPr>
          </a:p>
        </p:txBody>
      </p:sp>
      <p:sp>
        <p:nvSpPr>
          <p:cNvPr id="3" name="Subtitle 2">
            <a:extLst>
              <a:ext uri="{FF2B5EF4-FFF2-40B4-BE49-F238E27FC236}">
                <a16:creationId xmlns:a16="http://schemas.microsoft.com/office/drawing/2014/main" id="{0DB5931A-A243-C991-4DEC-431DBBD4452A}"/>
              </a:ext>
            </a:extLst>
          </p:cNvPr>
          <p:cNvSpPr>
            <a:spLocks noGrp="1"/>
          </p:cNvSpPr>
          <p:nvPr>
            <p:ph type="subTitle" idx="1"/>
          </p:nvPr>
        </p:nvSpPr>
        <p:spPr>
          <a:xfrm>
            <a:off x="6469039" y="3848668"/>
            <a:ext cx="4568128" cy="2361061"/>
          </a:xfrm>
        </p:spPr>
        <p:txBody>
          <a:bodyPr anchor="ctr">
            <a:normAutofit/>
          </a:bodyPr>
          <a:lstStyle/>
          <a:p>
            <a:endParaRPr lang="en-US">
              <a:solidFill>
                <a:srgbClr val="FFFFFF"/>
              </a:solidFill>
            </a:endParaRPr>
          </a:p>
        </p:txBody>
      </p:sp>
      <p:cxnSp>
        <p:nvCxnSpPr>
          <p:cNvPr id="15" name="Straight Connector 14">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0823557" y="119227"/>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agnifying glass and question mark">
            <a:extLst>
              <a:ext uri="{FF2B5EF4-FFF2-40B4-BE49-F238E27FC236}">
                <a16:creationId xmlns:a16="http://schemas.microsoft.com/office/drawing/2014/main" id="{D061AC37-43C4-BE36-EB2A-D3400A4659A7}"/>
              </a:ext>
            </a:extLst>
          </p:cNvPr>
          <p:cNvPicPr>
            <a:picLocks noChangeAspect="1"/>
          </p:cNvPicPr>
          <p:nvPr/>
        </p:nvPicPr>
        <p:blipFill rotWithShape="1">
          <a:blip r:embed="rId2"/>
          <a:srcRect l="31951" r="28303"/>
          <a:stretch/>
        </p:blipFill>
        <p:spPr>
          <a:xfrm>
            <a:off x="20" y="-2"/>
            <a:ext cx="4845848" cy="6858002"/>
          </a:xfrm>
          <a:prstGeom prst="rect">
            <a:avLst/>
          </a:prstGeom>
        </p:spPr>
      </p:pic>
      <p:sp useBgFill="1">
        <p:nvSpPr>
          <p:cNvPr id="27" name="Rectangle 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6C6CAD-5BF7-4144-1C0F-F75993498EDA}"/>
              </a:ext>
            </a:extLst>
          </p:cNvPr>
          <p:cNvSpPr>
            <a:spLocks noGrp="1"/>
          </p:cNvSpPr>
          <p:nvPr>
            <p:ph type="title"/>
          </p:nvPr>
        </p:nvSpPr>
        <p:spPr>
          <a:xfrm>
            <a:off x="5606552" y="858982"/>
            <a:ext cx="4369757" cy="2129878"/>
          </a:xfrm>
        </p:spPr>
        <p:txBody>
          <a:bodyPr>
            <a:normAutofit/>
          </a:bodyPr>
          <a:lstStyle/>
          <a:p>
            <a:r>
              <a:rPr lang="en-US" dirty="0"/>
              <a:t>overview</a:t>
            </a:r>
          </a:p>
        </p:txBody>
      </p:sp>
      <p:sp>
        <p:nvSpPr>
          <p:cNvPr id="3" name="Content Placeholder 2">
            <a:extLst>
              <a:ext uri="{FF2B5EF4-FFF2-40B4-BE49-F238E27FC236}">
                <a16:creationId xmlns:a16="http://schemas.microsoft.com/office/drawing/2014/main" id="{643A440B-1C4C-1910-3132-DDE768BBCD2F}"/>
              </a:ext>
            </a:extLst>
          </p:cNvPr>
          <p:cNvSpPr>
            <a:spLocks noGrp="1"/>
          </p:cNvSpPr>
          <p:nvPr>
            <p:ph idx="1"/>
          </p:nvPr>
        </p:nvSpPr>
        <p:spPr>
          <a:xfrm>
            <a:off x="5606552" y="3467499"/>
            <a:ext cx="5012796" cy="2544416"/>
          </a:xfrm>
        </p:spPr>
        <p:txBody>
          <a:bodyPr>
            <a:normAutofit/>
          </a:bodyPr>
          <a:lstStyle/>
          <a:p>
            <a:pPr marL="285750" indent="-285750">
              <a:lnSpc>
                <a:spcPct val="100000"/>
              </a:lnSpc>
              <a:buFontTx/>
              <a:buChar char="-"/>
            </a:pPr>
            <a:r>
              <a:rPr lang="en-US" sz="1600" dirty="0">
                <a:effectLst/>
                <a:latin typeface="Arial" panose="020B0604020202020204" pitchFamily="34" charset="0"/>
              </a:rPr>
              <a:t>What does CI/CD stand for? The concepts explained</a:t>
            </a:r>
          </a:p>
          <a:p>
            <a:pPr marL="342900" indent="-342900">
              <a:lnSpc>
                <a:spcPct val="100000"/>
              </a:lnSpc>
              <a:buFontTx/>
              <a:buChar char="-"/>
            </a:pPr>
            <a:r>
              <a:rPr lang="en-US" sz="1600" dirty="0">
                <a:effectLst/>
                <a:latin typeface="Arial" panose="020B0604020202020204" pitchFamily="34" charset="0"/>
              </a:rPr>
              <a:t>What are our current pain points?</a:t>
            </a:r>
            <a:endParaRPr lang="en-US" sz="1600" dirty="0">
              <a:latin typeface="Arial" panose="020B0604020202020204" pitchFamily="34" charset="0"/>
            </a:endParaRPr>
          </a:p>
          <a:p>
            <a:pPr marL="342900" indent="-342900">
              <a:lnSpc>
                <a:spcPct val="100000"/>
              </a:lnSpc>
              <a:buFontTx/>
              <a:buChar char="-"/>
            </a:pPr>
            <a:r>
              <a:rPr lang="en-US" sz="1600" dirty="0">
                <a:effectLst/>
                <a:latin typeface="Arial" panose="020B0604020202020204" pitchFamily="34" charset="0"/>
              </a:rPr>
              <a:t>CI/CD to the rescue. How we could benefit from DevOps</a:t>
            </a:r>
            <a:br>
              <a:rPr lang="en-US" sz="1600" dirty="0"/>
            </a:br>
            <a:r>
              <a:rPr lang="en-US" sz="1600" dirty="0">
                <a:effectLst/>
                <a:latin typeface="Arial" panose="020B0604020202020204" pitchFamily="34" charset="0"/>
              </a:rPr>
              <a:t>principles</a:t>
            </a:r>
          </a:p>
          <a:p>
            <a:pPr marL="342900" indent="-342900">
              <a:lnSpc>
                <a:spcPct val="100000"/>
              </a:lnSpc>
              <a:buFontTx/>
              <a:buChar char="-"/>
            </a:pPr>
            <a:r>
              <a:rPr lang="en-US" sz="1600" dirty="0">
                <a:effectLst/>
                <a:latin typeface="Arial" panose="020B0604020202020204" pitchFamily="34" charset="0"/>
              </a:rPr>
              <a:t>What are the challenges we will be confronted with?</a:t>
            </a:r>
            <a:endParaRPr lang="en-US" sz="2000" dirty="0"/>
          </a:p>
        </p:txBody>
      </p:sp>
      <p:cxnSp>
        <p:nvCxnSpPr>
          <p:cNvPr id="29" name="Straight Connector 28">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1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E56A-540E-5BA6-0DB2-0B317B51B99A}"/>
              </a:ext>
            </a:extLst>
          </p:cNvPr>
          <p:cNvSpPr>
            <a:spLocks noGrp="1"/>
          </p:cNvSpPr>
          <p:nvPr>
            <p:ph type="title"/>
          </p:nvPr>
        </p:nvSpPr>
        <p:spPr/>
        <p:txBody>
          <a:bodyPr>
            <a:normAutofit fontScale="90000"/>
          </a:bodyPr>
          <a:lstStyle/>
          <a:p>
            <a:r>
              <a:rPr lang="en-US" sz="4400" dirty="0">
                <a:effectLst/>
                <a:latin typeface="Arial" panose="020B0604020202020204" pitchFamily="34" charset="0"/>
              </a:rPr>
              <a:t>WHAT DOES CI/CD STAND FOR? THE CONCEPTS EXPLAINED</a:t>
            </a:r>
            <a:endParaRPr lang="en-US" dirty="0"/>
          </a:p>
        </p:txBody>
      </p:sp>
      <p:sp>
        <p:nvSpPr>
          <p:cNvPr id="3" name="Content Placeholder 2">
            <a:extLst>
              <a:ext uri="{FF2B5EF4-FFF2-40B4-BE49-F238E27FC236}">
                <a16:creationId xmlns:a16="http://schemas.microsoft.com/office/drawing/2014/main" id="{926EC93D-DD45-0FAD-12C3-0C0DDCE3BBD6}"/>
              </a:ext>
            </a:extLst>
          </p:cNvPr>
          <p:cNvSpPr>
            <a:spLocks noGrp="1"/>
          </p:cNvSpPr>
          <p:nvPr>
            <p:ph sz="half" idx="1"/>
          </p:nvPr>
        </p:nvSpPr>
        <p:spPr/>
        <p:txBody>
          <a:bodyPr>
            <a:normAutofit fontScale="70000" lnSpcReduction="20000"/>
          </a:bodyPr>
          <a:lstStyle/>
          <a:p>
            <a:r>
              <a:rPr lang="en-US" sz="2400" b="1" dirty="0"/>
              <a:t>Continuous integration</a:t>
            </a:r>
            <a:r>
              <a:rPr lang="en-US" sz="2400" dirty="0"/>
              <a:t> is a DevOps software development practice where developers regularly merge their code changes into a central repository, after which automated builds and tests are run. Continuous integration most often refers to the build or integration stage of the software release process and entails both an automation component (e.g. a CI or build service) and a cultural component (e.g. learning to integrate frequently). The key goals of continuous integration are to find and address bugs quicker, improve software quality, and reduce the time it takes to validate and release new software updates.</a:t>
            </a:r>
          </a:p>
          <a:p>
            <a:endParaRPr lang="en-US" dirty="0"/>
          </a:p>
        </p:txBody>
      </p:sp>
      <p:sp>
        <p:nvSpPr>
          <p:cNvPr id="4" name="Content Placeholder 3">
            <a:extLst>
              <a:ext uri="{FF2B5EF4-FFF2-40B4-BE49-F238E27FC236}">
                <a16:creationId xmlns:a16="http://schemas.microsoft.com/office/drawing/2014/main" id="{CEA6E469-AAB5-6E79-5636-9B0505372929}"/>
              </a:ext>
            </a:extLst>
          </p:cNvPr>
          <p:cNvSpPr>
            <a:spLocks noGrp="1"/>
          </p:cNvSpPr>
          <p:nvPr>
            <p:ph sz="half" idx="2"/>
          </p:nvPr>
        </p:nvSpPr>
        <p:spPr/>
        <p:txBody>
          <a:bodyPr>
            <a:normAutofit fontScale="70000" lnSpcReduction="20000"/>
          </a:bodyPr>
          <a:lstStyle/>
          <a:p>
            <a:r>
              <a:rPr lang="en-US" b="1" dirty="0"/>
              <a:t>What is Continuous Delivery?</a:t>
            </a:r>
          </a:p>
          <a:p>
            <a:r>
              <a:rPr lang="en-US" dirty="0"/>
              <a:t>Continuous Delivery is the ability to get changes of all types—including new features, configuration changes, bug fixes and experiments—into production, or into the hands of users, </a:t>
            </a:r>
            <a:r>
              <a:rPr lang="en-US" i="1" dirty="0"/>
              <a:t>safely</a:t>
            </a:r>
            <a:r>
              <a:rPr lang="en-US" dirty="0"/>
              <a:t> and </a:t>
            </a:r>
            <a:r>
              <a:rPr lang="en-US" i="1" dirty="0"/>
              <a:t>quickly</a:t>
            </a:r>
            <a:r>
              <a:rPr lang="en-US" dirty="0"/>
              <a:t> in a </a:t>
            </a:r>
            <a:r>
              <a:rPr lang="en-US" i="1" dirty="0"/>
              <a:t>sustainable</a:t>
            </a:r>
            <a:r>
              <a:rPr lang="en-US" dirty="0"/>
              <a:t> way.</a:t>
            </a:r>
          </a:p>
          <a:p>
            <a:r>
              <a:rPr lang="en-US" dirty="0"/>
              <a:t>Our goal is to make deployments—whether of a large-scale distributed system, a complex production environment, an embedded system, or an app—predictable, routine affairs that can be performed on demand.</a:t>
            </a:r>
          </a:p>
          <a:p>
            <a:endParaRPr lang="en-US" dirty="0"/>
          </a:p>
        </p:txBody>
      </p:sp>
    </p:spTree>
    <p:extLst>
      <p:ext uri="{BB962C8B-B14F-4D97-AF65-F5344CB8AC3E}">
        <p14:creationId xmlns:p14="http://schemas.microsoft.com/office/powerpoint/2010/main" val="388147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6C7AD4-C9EE-9252-4417-8A9D23DA828C}"/>
              </a:ext>
            </a:extLst>
          </p:cNvPr>
          <p:cNvSpPr>
            <a:spLocks noGrp="1"/>
          </p:cNvSpPr>
          <p:nvPr>
            <p:ph type="title"/>
          </p:nvPr>
        </p:nvSpPr>
        <p:spPr>
          <a:xfrm>
            <a:off x="761801" y="858982"/>
            <a:ext cx="9967409" cy="1515728"/>
          </a:xfrm>
        </p:spPr>
        <p:txBody>
          <a:bodyPr>
            <a:normAutofit/>
          </a:bodyPr>
          <a:lstStyle/>
          <a:p>
            <a:r>
              <a:rPr lang="en-US" dirty="0"/>
              <a:t>Continuous Deployment</a:t>
            </a:r>
          </a:p>
        </p:txBody>
      </p:sp>
      <p:sp>
        <p:nvSpPr>
          <p:cNvPr id="3" name="Content Placeholder 2">
            <a:extLst>
              <a:ext uri="{FF2B5EF4-FFF2-40B4-BE49-F238E27FC236}">
                <a16:creationId xmlns:a16="http://schemas.microsoft.com/office/drawing/2014/main" id="{C7DD4384-DE72-EF11-7643-CA2B9D2DAA5B}"/>
              </a:ext>
            </a:extLst>
          </p:cNvPr>
          <p:cNvSpPr>
            <a:spLocks noGrp="1"/>
          </p:cNvSpPr>
          <p:nvPr>
            <p:ph idx="1"/>
          </p:nvPr>
        </p:nvSpPr>
        <p:spPr>
          <a:xfrm>
            <a:off x="761801" y="2980525"/>
            <a:ext cx="4880343" cy="3031390"/>
          </a:xfrm>
        </p:spPr>
        <p:txBody>
          <a:bodyPr>
            <a:normAutofit/>
          </a:bodyPr>
          <a:lstStyle/>
          <a:p>
            <a:r>
              <a:rPr lang="en-US" dirty="0"/>
              <a:t>Continuous deployment is a software engineering approach in which software functionalities are delivered frequently and through automated deployments.</a:t>
            </a:r>
          </a:p>
        </p:txBody>
      </p:sp>
      <p:pic>
        <p:nvPicPr>
          <p:cNvPr id="7" name="Graphic 6" descr="Gears">
            <a:extLst>
              <a:ext uri="{FF2B5EF4-FFF2-40B4-BE49-F238E27FC236}">
                <a16:creationId xmlns:a16="http://schemas.microsoft.com/office/drawing/2014/main" id="{AD6F49A0-3FDD-0542-875B-59A31C723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2429" y="3020916"/>
            <a:ext cx="3219163" cy="3219163"/>
          </a:xfrm>
          <a:prstGeom prst="rect">
            <a:avLst/>
          </a:prstGeom>
        </p:spPr>
      </p:pic>
      <p:cxnSp>
        <p:nvCxnSpPr>
          <p:cNvPr id="16" name="Straight Connector 1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64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1C668C-4E76-9DED-50CC-4C8BE476CBF2}"/>
              </a:ext>
            </a:extLst>
          </p:cNvPr>
          <p:cNvSpPr>
            <a:spLocks noGrp="1"/>
          </p:cNvSpPr>
          <p:nvPr>
            <p:ph type="title"/>
          </p:nvPr>
        </p:nvSpPr>
        <p:spPr>
          <a:xfrm>
            <a:off x="761801" y="858982"/>
            <a:ext cx="9589765" cy="1432273"/>
          </a:xfrm>
        </p:spPr>
        <p:txBody>
          <a:bodyPr>
            <a:normAutofit/>
          </a:bodyPr>
          <a:lstStyle/>
          <a:p>
            <a:pPr>
              <a:lnSpc>
                <a:spcPct val="90000"/>
              </a:lnSpc>
            </a:pPr>
            <a:r>
              <a:rPr lang="en-US">
                <a:effectLst/>
                <a:latin typeface="Arial" panose="020B0604020202020204" pitchFamily="34" charset="0"/>
              </a:rPr>
              <a:t>WHAT ARE OUR CURRENT PAIN POINTS?</a:t>
            </a:r>
            <a:endParaRPr lang="en-US"/>
          </a:p>
        </p:txBody>
      </p:sp>
      <p:sp>
        <p:nvSpPr>
          <p:cNvPr id="3" name="Content Placeholder 2">
            <a:extLst>
              <a:ext uri="{FF2B5EF4-FFF2-40B4-BE49-F238E27FC236}">
                <a16:creationId xmlns:a16="http://schemas.microsoft.com/office/drawing/2014/main" id="{CC9EF27D-35B6-EAFD-FA06-3E56369BE26A}"/>
              </a:ext>
            </a:extLst>
          </p:cNvPr>
          <p:cNvSpPr>
            <a:spLocks noGrp="1"/>
          </p:cNvSpPr>
          <p:nvPr>
            <p:ph idx="1"/>
          </p:nvPr>
        </p:nvSpPr>
        <p:spPr>
          <a:xfrm>
            <a:off x="761800" y="2980525"/>
            <a:ext cx="9590349" cy="3031390"/>
          </a:xfrm>
        </p:spPr>
        <p:txBody>
          <a:bodyPr>
            <a:normAutofit/>
          </a:bodyPr>
          <a:lstStyle/>
          <a:p>
            <a:pPr>
              <a:lnSpc>
                <a:spcPct val="100000"/>
              </a:lnSpc>
            </a:pPr>
            <a:r>
              <a:rPr lang="en-US" sz="2000" dirty="0">
                <a:effectLst/>
                <a:latin typeface="Arial" panose="020B0604020202020204" pitchFamily="34" charset="0"/>
              </a:rPr>
              <a:t>1.  Our manual release process is error-prone and always leads to</a:t>
            </a:r>
            <a:br>
              <a:rPr lang="en-US" sz="2000" dirty="0"/>
            </a:br>
            <a:r>
              <a:rPr lang="en-US" sz="2000" dirty="0">
                <a:effectLst/>
                <a:latin typeface="Arial" panose="020B0604020202020204" pitchFamily="34" charset="0"/>
              </a:rPr>
              <a:t>delays of production deployments</a:t>
            </a:r>
            <a:br>
              <a:rPr lang="en-US" sz="2000" dirty="0"/>
            </a:br>
            <a:r>
              <a:rPr lang="en-US" sz="2000" dirty="0">
                <a:effectLst/>
                <a:latin typeface="Arial" panose="020B0604020202020204" pitchFamily="34" charset="0"/>
              </a:rPr>
              <a:t>2. This in turn often leads to poor software quality since we don’t</a:t>
            </a:r>
            <a:br>
              <a:rPr lang="en-US" sz="2000" dirty="0"/>
            </a:br>
            <a:r>
              <a:rPr lang="en-US" sz="2000" dirty="0">
                <a:effectLst/>
                <a:latin typeface="Arial" panose="020B0604020202020204" pitchFamily="34" charset="0"/>
              </a:rPr>
              <a:t>have time for quality analysis anymore</a:t>
            </a:r>
            <a:br>
              <a:rPr lang="en-US" sz="2000" dirty="0"/>
            </a:br>
            <a:r>
              <a:rPr lang="en-US" sz="2000" dirty="0">
                <a:effectLst/>
                <a:latin typeface="Arial" panose="020B0604020202020204" pitchFamily="34" charset="0"/>
              </a:rPr>
              <a:t>3. Deployments are pretty complex. Only a chosen few experts are</a:t>
            </a:r>
            <a:br>
              <a:rPr lang="en-US" sz="2000" dirty="0"/>
            </a:br>
            <a:r>
              <a:rPr lang="en-US" sz="2000" dirty="0">
                <a:effectLst/>
                <a:latin typeface="Arial" panose="020B0604020202020204" pitchFamily="34" charset="0"/>
              </a:rPr>
              <a:t>able to understand the whole process and tons of hand crafted</a:t>
            </a:r>
            <a:br>
              <a:rPr lang="en-US" sz="2000" dirty="0"/>
            </a:br>
            <a:r>
              <a:rPr lang="en-US" sz="2000" dirty="0">
                <a:effectLst/>
                <a:latin typeface="Arial" panose="020B0604020202020204" pitchFamily="34" charset="0"/>
              </a:rPr>
              <a:t>helper scripts. No smoke tests and rollback mechanisms.</a:t>
            </a:r>
            <a:br>
              <a:rPr lang="en-US" sz="2000" dirty="0"/>
            </a:br>
            <a:r>
              <a:rPr lang="en-US" sz="2000" dirty="0">
                <a:effectLst/>
                <a:latin typeface="Arial" panose="020B0604020202020204" pitchFamily="34" charset="0"/>
              </a:rPr>
              <a:t>4. We get late feedback from the business department which</a:t>
            </a:r>
            <a:br>
              <a:rPr lang="en-US" sz="2000" dirty="0"/>
            </a:br>
            <a:r>
              <a:rPr lang="en-US" sz="2000" dirty="0">
                <a:effectLst/>
                <a:latin typeface="Arial" panose="020B0604020202020204" pitchFamily="34" charset="0"/>
              </a:rPr>
              <a:t>prevents us from creating flexible solutions</a:t>
            </a:r>
            <a:endParaRPr lang="en-US" sz="2000" dirty="0"/>
          </a:p>
        </p:txBody>
      </p:sp>
      <p:cxnSp>
        <p:nvCxnSpPr>
          <p:cNvPr id="31" name="Straight Connector 30">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48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FF94087D-5ED6-4AF0-86E3-306941D95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94457FD7-1B48-485E-863C-CEF6CB9F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Rectangle 11">
            <a:extLst>
              <a:ext uri="{FF2B5EF4-FFF2-40B4-BE49-F238E27FC236}">
                <a16:creationId xmlns:a16="http://schemas.microsoft.com/office/drawing/2014/main" id="{BD3B9541-007D-40EC-AD1F-635901243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1" cy="3583766"/>
          </a:xfrm>
          <a:prstGeom prst="rect">
            <a:avLst/>
          </a:prstGeom>
          <a:solidFill>
            <a:schemeClr val="bg1"/>
          </a:solidFill>
          <a:ln>
            <a:noFill/>
          </a:ln>
          <a:effectLst>
            <a:outerShdw blurRad="381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8CC055-A2B4-28C2-4A7E-C7F6CD75A2AC}"/>
              </a:ext>
            </a:extLst>
          </p:cNvPr>
          <p:cNvSpPr>
            <a:spLocks noGrp="1"/>
          </p:cNvSpPr>
          <p:nvPr>
            <p:ph type="title"/>
          </p:nvPr>
        </p:nvSpPr>
        <p:spPr>
          <a:xfrm>
            <a:off x="761801" y="956281"/>
            <a:ext cx="9906799" cy="2010284"/>
          </a:xfrm>
        </p:spPr>
        <p:txBody>
          <a:bodyPr anchor="b">
            <a:normAutofit/>
          </a:bodyPr>
          <a:lstStyle/>
          <a:p>
            <a:pPr>
              <a:lnSpc>
                <a:spcPct val="90000"/>
              </a:lnSpc>
            </a:pPr>
            <a:r>
              <a:rPr lang="en-US"/>
              <a:t>CI/CD TO THE RESCUE. HOW WE COULD BENEFIT FROM DEVOPS PRINCIPLES (1/3)</a:t>
            </a:r>
          </a:p>
        </p:txBody>
      </p:sp>
      <p:sp>
        <p:nvSpPr>
          <p:cNvPr id="3" name="Content Placeholder 2">
            <a:extLst>
              <a:ext uri="{FF2B5EF4-FFF2-40B4-BE49-F238E27FC236}">
                <a16:creationId xmlns:a16="http://schemas.microsoft.com/office/drawing/2014/main" id="{034D1A4B-7479-AFB7-7A38-E70E72175608}"/>
              </a:ext>
            </a:extLst>
          </p:cNvPr>
          <p:cNvSpPr>
            <a:spLocks noGrp="1"/>
          </p:cNvSpPr>
          <p:nvPr>
            <p:ph idx="1"/>
          </p:nvPr>
        </p:nvSpPr>
        <p:spPr>
          <a:xfrm>
            <a:off x="761802" y="3825548"/>
            <a:ext cx="8933630" cy="2414531"/>
          </a:xfrm>
        </p:spPr>
        <p:txBody>
          <a:bodyPr anchor="t">
            <a:normAutofit/>
          </a:bodyPr>
          <a:lstStyle/>
          <a:p>
            <a:pPr>
              <a:lnSpc>
                <a:spcPct val="100000"/>
              </a:lnSpc>
            </a:pPr>
            <a:r>
              <a:rPr lang="en-US" sz="1500" dirty="0">
                <a:effectLst/>
                <a:latin typeface="Courier New" panose="02070309020205020404" pitchFamily="49" charset="0"/>
              </a:rPr>
              <a:t>▸ </a:t>
            </a:r>
            <a:r>
              <a:rPr lang="en-US" sz="1500" dirty="0">
                <a:effectLst/>
                <a:latin typeface="Arial" panose="020B0604020202020204" pitchFamily="34" charset="0"/>
              </a:rPr>
              <a:t>Problem Statement:</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(1) Manual and error-prone release process and (2) poor software quality</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Solutions:</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Implement Continuous Integration: automate compiling, testing, code</a:t>
            </a:r>
            <a:br>
              <a:rPr lang="en-US" sz="1500" dirty="0"/>
            </a:br>
            <a:r>
              <a:rPr lang="en-US" sz="1500" dirty="0">
                <a:effectLst/>
                <a:latin typeface="Arial" panose="020B0604020202020204" pitchFamily="34" charset="0"/>
              </a:rPr>
              <a:t>analysis and artifact storage</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Automate Infrastructure Creation</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Benefits:</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Cost reduction due to less human errors and faster deployments</a:t>
            </a:r>
            <a:br>
              <a:rPr lang="en-US" sz="1500" dirty="0"/>
            </a:br>
            <a:r>
              <a:rPr lang="en-US" sz="1500" dirty="0">
                <a:effectLst/>
                <a:latin typeface="Courier New" panose="02070309020205020404" pitchFamily="49" charset="0"/>
              </a:rPr>
              <a:t>▸ </a:t>
            </a:r>
            <a:r>
              <a:rPr lang="en-US" sz="1500" dirty="0">
                <a:effectLst/>
                <a:latin typeface="Arial" panose="020B0604020202020204" pitchFamily="34" charset="0"/>
              </a:rPr>
              <a:t>Reduce complexity and safe manual troubleshooting time</a:t>
            </a:r>
            <a:endParaRPr lang="en-US" sz="1500" dirty="0"/>
          </a:p>
        </p:txBody>
      </p:sp>
      <p:cxnSp>
        <p:nvCxnSpPr>
          <p:cNvPr id="21"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93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4552CC-598E-CAF1-F0F7-01BA2822DD40}"/>
              </a:ext>
            </a:extLst>
          </p:cNvPr>
          <p:cNvSpPr>
            <a:spLocks noGrp="1"/>
          </p:cNvSpPr>
          <p:nvPr>
            <p:ph type="title"/>
          </p:nvPr>
        </p:nvSpPr>
        <p:spPr>
          <a:xfrm>
            <a:off x="761801" y="858982"/>
            <a:ext cx="9589765" cy="1432273"/>
          </a:xfrm>
        </p:spPr>
        <p:txBody>
          <a:bodyPr>
            <a:normAutofit/>
          </a:bodyPr>
          <a:lstStyle/>
          <a:p>
            <a:pPr>
              <a:lnSpc>
                <a:spcPct val="90000"/>
              </a:lnSpc>
            </a:pPr>
            <a:r>
              <a:rPr lang="en-US" sz="3700"/>
              <a:t>CI/CD TO THE RESCUE. HOW WE COULD BENEFIT FROM DEVOPS PRINCIPLES (2/3)</a:t>
            </a:r>
          </a:p>
        </p:txBody>
      </p:sp>
      <p:sp>
        <p:nvSpPr>
          <p:cNvPr id="3" name="Content Placeholder 2">
            <a:extLst>
              <a:ext uri="{FF2B5EF4-FFF2-40B4-BE49-F238E27FC236}">
                <a16:creationId xmlns:a16="http://schemas.microsoft.com/office/drawing/2014/main" id="{B86DB9C5-97FC-F722-6A7F-D3858387E6EC}"/>
              </a:ext>
            </a:extLst>
          </p:cNvPr>
          <p:cNvSpPr>
            <a:spLocks noGrp="1"/>
          </p:cNvSpPr>
          <p:nvPr>
            <p:ph idx="1"/>
          </p:nvPr>
        </p:nvSpPr>
        <p:spPr>
          <a:xfrm>
            <a:off x="761800" y="2980525"/>
            <a:ext cx="9590349" cy="3031390"/>
          </a:xfrm>
        </p:spPr>
        <p:txBody>
          <a:bodyPr>
            <a:normAutofit/>
          </a:bodyPr>
          <a:lstStyle/>
          <a:p>
            <a:pPr>
              <a:lnSpc>
                <a:spcPct val="100000"/>
              </a:lnSpc>
            </a:pPr>
            <a:r>
              <a:rPr lang="en-US" sz="1400">
                <a:effectLst/>
                <a:latin typeface="Courier New" panose="02070309020205020404" pitchFamily="49" charset="0"/>
              </a:rPr>
              <a:t>▸ </a:t>
            </a:r>
            <a:r>
              <a:rPr lang="en-US" sz="1400">
                <a:effectLst/>
                <a:latin typeface="Arial" panose="020B0604020202020204" pitchFamily="34" charset="0"/>
              </a:rPr>
              <a:t>Problem Statement:</a:t>
            </a:r>
            <a:br>
              <a:rPr lang="en-US" sz="1400"/>
            </a:br>
            <a:r>
              <a:rPr lang="en-US" sz="1400">
                <a:effectLst/>
                <a:latin typeface="Courier New" panose="02070309020205020404" pitchFamily="49" charset="0"/>
              </a:rPr>
              <a:t>▸ </a:t>
            </a:r>
            <a:r>
              <a:rPr lang="en-US" sz="1400">
                <a:effectLst/>
                <a:latin typeface="Arial" panose="020B0604020202020204" pitchFamily="34" charset="0"/>
              </a:rPr>
              <a:t>(3) Complex deployments and handcrafted automation which often fail. Missing smoke tests</a:t>
            </a:r>
            <a:br>
              <a:rPr lang="en-US" sz="1400"/>
            </a:br>
            <a:r>
              <a:rPr lang="en-US" sz="1400">
                <a:effectLst/>
                <a:latin typeface="Arial" panose="020B0604020202020204" pitchFamily="34" charset="0"/>
              </a:rPr>
              <a:t>and rollback mechanisms.</a:t>
            </a:r>
            <a:br>
              <a:rPr lang="en-US" sz="1400"/>
            </a:br>
            <a:r>
              <a:rPr lang="en-US" sz="1400">
                <a:effectLst/>
                <a:latin typeface="Courier New" panose="02070309020205020404" pitchFamily="49" charset="0"/>
              </a:rPr>
              <a:t>▸ </a:t>
            </a:r>
            <a:r>
              <a:rPr lang="en-US" sz="1400">
                <a:effectLst/>
                <a:latin typeface="Arial" panose="020B0604020202020204" pitchFamily="34" charset="0"/>
              </a:rPr>
              <a:t>Solutions:</a:t>
            </a:r>
            <a:br>
              <a:rPr lang="en-US" sz="1400"/>
            </a:br>
            <a:r>
              <a:rPr lang="en-US" sz="1400">
                <a:effectLst/>
                <a:latin typeface="Courier New" panose="02070309020205020404" pitchFamily="49" charset="0"/>
              </a:rPr>
              <a:t>▸ </a:t>
            </a:r>
            <a:r>
              <a:rPr lang="en-US" sz="1400">
                <a:effectLst/>
                <a:latin typeface="Arial" panose="020B0604020202020204" pitchFamily="34" charset="0"/>
              </a:rPr>
              <a:t>Automate today’s manual deployment steps for smoke tests and rollbacks</a:t>
            </a:r>
            <a:br>
              <a:rPr lang="en-US" sz="1400"/>
            </a:br>
            <a:r>
              <a:rPr lang="en-US" sz="1400">
                <a:effectLst/>
                <a:latin typeface="Courier New" panose="02070309020205020404" pitchFamily="49" charset="0"/>
              </a:rPr>
              <a:t>▸ </a:t>
            </a:r>
            <a:r>
              <a:rPr lang="en-US" sz="1400">
                <a:effectLst/>
                <a:latin typeface="Arial" panose="020B0604020202020204" pitchFamily="34" charset="0"/>
              </a:rPr>
              <a:t>Add automated infrastructure provisioning</a:t>
            </a:r>
            <a:br>
              <a:rPr lang="en-US" sz="1400"/>
            </a:br>
            <a:r>
              <a:rPr lang="en-US" sz="1400">
                <a:effectLst/>
                <a:latin typeface="Courier New" panose="02070309020205020404" pitchFamily="49" charset="0"/>
              </a:rPr>
              <a:t>▸ </a:t>
            </a:r>
            <a:r>
              <a:rPr lang="en-US" sz="1400">
                <a:effectLst/>
                <a:latin typeface="Arial" panose="020B0604020202020204" pitchFamily="34" charset="0"/>
              </a:rPr>
              <a:t>Benefits:</a:t>
            </a:r>
            <a:br>
              <a:rPr lang="en-US" sz="1400"/>
            </a:br>
            <a:r>
              <a:rPr lang="en-US" sz="1400">
                <a:effectLst/>
                <a:latin typeface="Courier New" panose="02070309020205020404" pitchFamily="49" charset="0"/>
              </a:rPr>
              <a:t>▸ </a:t>
            </a:r>
            <a:r>
              <a:rPr lang="en-US" sz="1400">
                <a:effectLst/>
                <a:latin typeface="Arial" panose="020B0604020202020204" pitchFamily="34" charset="0"/>
              </a:rPr>
              <a:t>The truth lies in the source code and not in the heads of one or two experts. This means that</a:t>
            </a:r>
            <a:br>
              <a:rPr lang="en-US" sz="1400"/>
            </a:br>
            <a:r>
              <a:rPr lang="en-US" sz="1400">
                <a:effectLst/>
                <a:latin typeface="Arial" panose="020B0604020202020204" pitchFamily="34" charset="0"/>
              </a:rPr>
              <a:t>regressions and breaking changes in code as well as in infrastructure deployments can be</a:t>
            </a:r>
            <a:br>
              <a:rPr lang="en-US" sz="1400"/>
            </a:br>
            <a:r>
              <a:rPr lang="en-US" sz="1400">
                <a:effectLst/>
                <a:latin typeface="Arial" panose="020B0604020202020204" pitchFamily="34" charset="0"/>
              </a:rPr>
              <a:t>found much quicker and can be resolved for the whole automation process. And as a plus</a:t>
            </a:r>
            <a:br>
              <a:rPr lang="en-US" sz="1400"/>
            </a:br>
            <a:r>
              <a:rPr lang="en-US" sz="1400">
                <a:effectLst/>
                <a:latin typeface="Arial" panose="020B0604020202020204" pitchFamily="34" charset="0"/>
              </a:rPr>
              <a:t>changes are always documented in source code.</a:t>
            </a:r>
            <a:br>
              <a:rPr lang="en-US" sz="1400"/>
            </a:br>
            <a:r>
              <a:rPr lang="en-US" sz="1400">
                <a:effectLst/>
                <a:latin typeface="Courier New" panose="02070309020205020404" pitchFamily="49" charset="0"/>
              </a:rPr>
              <a:t>▸ </a:t>
            </a:r>
            <a:r>
              <a:rPr lang="en-US" sz="1400">
                <a:effectLst/>
                <a:latin typeface="Arial" panose="020B0604020202020204" pitchFamily="34" charset="0"/>
              </a:rPr>
              <a:t>Automated Smoke Tests and Rollbacks will protect project revenue due to reduced downtimes</a:t>
            </a:r>
            <a:br>
              <a:rPr lang="en-US" sz="1400"/>
            </a:br>
            <a:r>
              <a:rPr lang="en-US" sz="1400">
                <a:effectLst/>
                <a:latin typeface="Arial" panose="020B0604020202020204" pitchFamily="34" charset="0"/>
              </a:rPr>
              <a:t>from deploy-related crashes and fast and automated rebuilding of production ready state</a:t>
            </a:r>
            <a:endParaRPr lang="en-US" sz="1400" dirty="0"/>
          </a:p>
        </p:txBody>
      </p:sp>
      <p:cxnSp>
        <p:nvCxnSpPr>
          <p:cNvPr id="30" name="Straight Connector 29">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46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07E4F81-63F7-D4A3-AE3F-5618252E9315}"/>
              </a:ext>
            </a:extLst>
          </p:cNvPr>
          <p:cNvPicPr>
            <a:picLocks noChangeAspect="1"/>
          </p:cNvPicPr>
          <p:nvPr/>
        </p:nvPicPr>
        <p:blipFill rotWithShape="1">
          <a:blip r:embed="rId2"/>
          <a:srcRect l="5682" r="28552" b="-1"/>
          <a:stretch/>
        </p:blipFill>
        <p:spPr>
          <a:xfrm>
            <a:off x="20" y="2284809"/>
            <a:ext cx="5346777" cy="4573191"/>
          </a:xfrm>
          <a:prstGeom prst="rect">
            <a:avLst/>
          </a:prstGeom>
        </p:spPr>
      </p:pic>
      <p:sp useBgFill="1">
        <p:nvSpPr>
          <p:cNvPr id="24" name="Rectangle 23">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91DB67-8DED-F8D3-B174-6EBB32E4EAB5}"/>
              </a:ext>
            </a:extLst>
          </p:cNvPr>
          <p:cNvSpPr>
            <a:spLocks noGrp="1"/>
          </p:cNvSpPr>
          <p:nvPr>
            <p:ph type="title"/>
          </p:nvPr>
        </p:nvSpPr>
        <p:spPr>
          <a:xfrm>
            <a:off x="761801" y="858983"/>
            <a:ext cx="9906799" cy="1161594"/>
          </a:xfrm>
        </p:spPr>
        <p:txBody>
          <a:bodyPr>
            <a:normAutofit/>
          </a:bodyPr>
          <a:lstStyle/>
          <a:p>
            <a:pPr>
              <a:lnSpc>
                <a:spcPct val="90000"/>
              </a:lnSpc>
            </a:pPr>
            <a:r>
              <a:rPr lang="en-US" sz="3700"/>
              <a:t>CI/CD TO THE RESCUE. HOW WE COULD BENEFIT FROM DEVOPS PRINCIPLES (3/3</a:t>
            </a:r>
          </a:p>
        </p:txBody>
      </p:sp>
      <p:sp>
        <p:nvSpPr>
          <p:cNvPr id="3" name="Content Placeholder 2">
            <a:extLst>
              <a:ext uri="{FF2B5EF4-FFF2-40B4-BE49-F238E27FC236}">
                <a16:creationId xmlns:a16="http://schemas.microsoft.com/office/drawing/2014/main" id="{216F74D6-BCAD-9559-628C-A991A5B3F0E4}"/>
              </a:ext>
            </a:extLst>
          </p:cNvPr>
          <p:cNvSpPr>
            <a:spLocks noGrp="1"/>
          </p:cNvSpPr>
          <p:nvPr>
            <p:ph idx="1"/>
          </p:nvPr>
        </p:nvSpPr>
        <p:spPr>
          <a:xfrm>
            <a:off x="5797512" y="2638498"/>
            <a:ext cx="5111222" cy="3601581"/>
          </a:xfrm>
        </p:spPr>
        <p:txBody>
          <a:bodyPr anchor="ctr">
            <a:normAutofit/>
          </a:bodyPr>
          <a:lstStyle/>
          <a:p>
            <a:pPr>
              <a:lnSpc>
                <a:spcPct val="100000"/>
              </a:lnSpc>
            </a:pPr>
            <a:r>
              <a:rPr lang="en-US" sz="1500">
                <a:effectLst/>
                <a:latin typeface="Courier New" panose="02070309020205020404" pitchFamily="49" charset="0"/>
              </a:rPr>
              <a:t>▸ </a:t>
            </a:r>
            <a:r>
              <a:rPr lang="en-US" sz="1500">
                <a:effectLst/>
                <a:latin typeface="Arial" panose="020B0604020202020204" pitchFamily="34" charset="0"/>
              </a:rPr>
              <a:t>Problem Statement:</a:t>
            </a:r>
            <a:br>
              <a:rPr lang="en-US" sz="1500"/>
            </a:br>
            <a:r>
              <a:rPr lang="en-US" sz="1500">
                <a:effectLst/>
                <a:latin typeface="Courier New" panose="02070309020205020404" pitchFamily="49" charset="0"/>
              </a:rPr>
              <a:t>▸ </a:t>
            </a:r>
            <a:r>
              <a:rPr lang="en-US" sz="1500">
                <a:effectLst/>
                <a:latin typeface="Arial" panose="020B0604020202020204" pitchFamily="34" charset="0"/>
              </a:rPr>
              <a:t>(4) Late customer feedback</a:t>
            </a:r>
            <a:br>
              <a:rPr lang="en-US" sz="1500"/>
            </a:br>
            <a:r>
              <a:rPr lang="en-US" sz="1500">
                <a:effectLst/>
                <a:latin typeface="Courier New" panose="02070309020205020404" pitchFamily="49" charset="0"/>
              </a:rPr>
              <a:t>▸ </a:t>
            </a:r>
            <a:r>
              <a:rPr lang="en-US" sz="1500">
                <a:effectLst/>
                <a:latin typeface="Arial" panose="020B0604020202020204" pitchFamily="34" charset="0"/>
              </a:rPr>
              <a:t>Solution:</a:t>
            </a:r>
            <a:br>
              <a:rPr lang="en-US" sz="1500"/>
            </a:br>
            <a:r>
              <a:rPr lang="en-US" sz="1500">
                <a:effectLst/>
                <a:latin typeface="Courier New" panose="02070309020205020404" pitchFamily="49" charset="0"/>
              </a:rPr>
              <a:t>▸ </a:t>
            </a:r>
            <a:r>
              <a:rPr lang="en-US" sz="1500">
                <a:effectLst/>
                <a:latin typeface="Arial" panose="020B0604020202020204" pitchFamily="34" charset="0"/>
              </a:rPr>
              <a:t>Implement Continuous Deployment: automated deployment of changes at</a:t>
            </a:r>
            <a:br>
              <a:rPr lang="en-US" sz="1500"/>
            </a:br>
            <a:r>
              <a:rPr lang="en-US" sz="1500">
                <a:effectLst/>
                <a:latin typeface="Arial" panose="020B0604020202020204" pitchFamily="34" charset="0"/>
              </a:rPr>
              <a:t>any given point in time</a:t>
            </a:r>
            <a:br>
              <a:rPr lang="en-US" sz="1500"/>
            </a:br>
            <a:r>
              <a:rPr lang="en-US" sz="1500">
                <a:effectLst/>
                <a:latin typeface="Courier New" panose="02070309020205020404" pitchFamily="49" charset="0"/>
              </a:rPr>
              <a:t>▸ </a:t>
            </a:r>
            <a:r>
              <a:rPr lang="en-US" sz="1500">
                <a:effectLst/>
                <a:latin typeface="Arial" panose="020B0604020202020204" pitchFamily="34" charset="0"/>
              </a:rPr>
              <a:t>Involve customers and business stakeholders already in deployment process</a:t>
            </a:r>
            <a:br>
              <a:rPr lang="en-US" sz="1500"/>
            </a:br>
            <a:r>
              <a:rPr lang="en-US" sz="1500">
                <a:effectLst/>
                <a:latin typeface="Courier New" panose="02070309020205020404" pitchFamily="49" charset="0"/>
              </a:rPr>
              <a:t>▸ </a:t>
            </a:r>
            <a:r>
              <a:rPr lang="en-US" sz="1500">
                <a:effectLst/>
                <a:latin typeface="Arial" panose="020B0604020202020204" pitchFamily="34" charset="0"/>
              </a:rPr>
              <a:t>Benefits:</a:t>
            </a:r>
            <a:br>
              <a:rPr lang="en-US" sz="1500"/>
            </a:br>
            <a:r>
              <a:rPr lang="en-US" sz="1500">
                <a:effectLst/>
                <a:latin typeface="Courier New" panose="02070309020205020404" pitchFamily="49" charset="0"/>
              </a:rPr>
              <a:t>▸ </a:t>
            </a:r>
            <a:r>
              <a:rPr lang="en-US" sz="1500">
                <a:effectLst/>
                <a:latin typeface="Arial" panose="020B0604020202020204" pitchFamily="34" charset="0"/>
              </a:rPr>
              <a:t>Faster feedback cycles of customers lead to higher customer satisfaction</a:t>
            </a:r>
            <a:br>
              <a:rPr lang="en-US" sz="1500"/>
            </a:br>
            <a:r>
              <a:rPr lang="en-US" sz="1500">
                <a:effectLst/>
                <a:latin typeface="Arial" panose="020B0604020202020204" pitchFamily="34" charset="0"/>
              </a:rPr>
              <a:t>rates since they are involved right from the beginning of feature</a:t>
            </a:r>
            <a:br>
              <a:rPr lang="en-US" sz="1500"/>
            </a:br>
            <a:r>
              <a:rPr lang="en-US" sz="1500">
                <a:effectLst/>
                <a:latin typeface="Arial" panose="020B0604020202020204" pitchFamily="34" charset="0"/>
              </a:rPr>
              <a:t>development/deployment and not just at a fixed release date</a:t>
            </a:r>
            <a:endParaRPr lang="en-US" sz="1500" dirty="0"/>
          </a:p>
        </p:txBody>
      </p:sp>
      <p:cxnSp>
        <p:nvCxnSpPr>
          <p:cNvPr id="33" name="Straight Connector 2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8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7A95D9-3082-70AD-0951-1BD85834E969}"/>
              </a:ext>
            </a:extLst>
          </p:cNvPr>
          <p:cNvSpPr>
            <a:spLocks noGrp="1"/>
          </p:cNvSpPr>
          <p:nvPr>
            <p:ph type="title"/>
          </p:nvPr>
        </p:nvSpPr>
        <p:spPr>
          <a:xfrm>
            <a:off x="761801" y="296712"/>
            <a:ext cx="9906199" cy="1157242"/>
          </a:xfrm>
        </p:spPr>
        <p:txBody>
          <a:bodyPr>
            <a:normAutofit/>
          </a:bodyPr>
          <a:lstStyle/>
          <a:p>
            <a:pPr algn="ctr">
              <a:lnSpc>
                <a:spcPct val="90000"/>
              </a:lnSpc>
            </a:pPr>
            <a:r>
              <a:rPr lang="en-US" sz="3700">
                <a:effectLst/>
                <a:latin typeface="Arial" panose="020B0604020202020204" pitchFamily="34" charset="0"/>
              </a:rPr>
              <a:t>WHAT ARE THE CHALLENGES WE WILL BE CONFRONTED WITH?</a:t>
            </a:r>
            <a:endParaRPr lang="en-US" sz="370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072AFA4-A0B2-1F71-9311-A03DC8626E45}"/>
              </a:ext>
            </a:extLst>
          </p:cNvPr>
          <p:cNvGraphicFramePr>
            <a:graphicFrameLocks noGrp="1"/>
          </p:cNvGraphicFramePr>
          <p:nvPr>
            <p:ph idx="1"/>
            <p:extLst>
              <p:ext uri="{D42A27DB-BD31-4B8C-83A1-F6EECF244321}">
                <p14:modId xmlns:p14="http://schemas.microsoft.com/office/powerpoint/2010/main" val="2147465165"/>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575949"/>
      </p:ext>
    </p:extLst>
  </p:cSld>
  <p:clrMapOvr>
    <a:masterClrMapping/>
  </p:clrMapOvr>
</p:sld>
</file>

<file path=ppt/theme/theme1.xml><?xml version="1.0" encoding="utf-8"?>
<a:theme xmlns:a="http://schemas.openxmlformats.org/drawingml/2006/main" name="BevelVTI">
  <a:themeElements>
    <a:clrScheme name="AnalogousFromLightSeedLeftStep">
      <a:dk1>
        <a:srgbClr val="000000"/>
      </a:dk1>
      <a:lt1>
        <a:srgbClr val="FFFFFF"/>
      </a:lt1>
      <a:dk2>
        <a:srgbClr val="292441"/>
      </a:dk2>
      <a:lt2>
        <a:srgbClr val="E2E8E5"/>
      </a:lt2>
      <a:accent1>
        <a:srgbClr val="EE6EB8"/>
      </a:accent1>
      <a:accent2>
        <a:srgbClr val="EB4EEA"/>
      </a:accent2>
      <a:accent3>
        <a:srgbClr val="B96EEE"/>
      </a:accent3>
      <a:accent4>
        <a:srgbClr val="694EEB"/>
      </a:accent4>
      <a:accent5>
        <a:srgbClr val="6E8EEE"/>
      </a:accent5>
      <a:accent6>
        <a:srgbClr val="38ADE8"/>
      </a:accent6>
      <a:hlink>
        <a:srgbClr val="558D6D"/>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23</TotalTime>
  <Words>814</Words>
  <Application>Microsoft Office PowerPoint</Application>
  <PresentationFormat>Widescreen</PresentationFormat>
  <Paragraphs>31</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Bierstadt</vt:lpstr>
      <vt:lpstr>Courier New</vt:lpstr>
      <vt:lpstr>BevelVTI</vt:lpstr>
      <vt:lpstr>CI/CD Benefits</vt:lpstr>
      <vt:lpstr>overview</vt:lpstr>
      <vt:lpstr>WHAT DOES CI/CD STAND FOR? THE CONCEPTS EXPLAINED</vt:lpstr>
      <vt:lpstr>Continuous Deployment</vt:lpstr>
      <vt:lpstr>WHAT ARE OUR CURRENT PAIN POINTS?</vt:lpstr>
      <vt:lpstr>CI/CD TO THE RESCUE. HOW WE COULD BENEFIT FROM DEVOPS PRINCIPLES (1/3)</vt:lpstr>
      <vt:lpstr>CI/CD TO THE RESCUE. HOW WE COULD BENEFIT FROM DEVOPS PRINCIPLES (2/3)</vt:lpstr>
      <vt:lpstr>CI/CD TO THE RESCUE. HOW WE COULD BENEFIT FROM DEVOPS PRINCIPLES (3/3</vt:lpstr>
      <vt:lpstr>WHAT ARE THE CHALLENGES WE WILL BE CONFRONTED WITH?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Benefits</dc:title>
  <dc:creator>GOUDA .</dc:creator>
  <cp:lastModifiedBy>GOUDA .</cp:lastModifiedBy>
  <cp:revision>1</cp:revision>
  <dcterms:created xsi:type="dcterms:W3CDTF">2022-10-21T01:58:37Z</dcterms:created>
  <dcterms:modified xsi:type="dcterms:W3CDTF">2022-10-21T02:21:43Z</dcterms:modified>
</cp:coreProperties>
</file>